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9" r:id="rId4"/>
  </p:sldMasterIdLst>
  <p:sldIdLst>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8F11FA-C78D-115A-0D0C-5DF14B6E4C9D}" v="6" dt="2020-05-19T13:24:24.7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9" d="100"/>
          <a:sy n="109" d="100"/>
        </p:scale>
        <p:origin x="67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 Sanders (Barry - Court Road Surgery)" userId="S::helen.sanders2@wales.nhs.uk::13dbd6dc-8c39-4084-b46c-7c3b70dbe9e4" providerId="AD" clId="Web-{8D8F11FA-C78D-115A-0D0C-5DF14B6E4C9D}"/>
    <pc:docChg chg="modSld">
      <pc:chgData name="Helen Sanders (Barry - Court Road Surgery)" userId="S::helen.sanders2@wales.nhs.uk::13dbd6dc-8c39-4084-b46c-7c3b70dbe9e4" providerId="AD" clId="Web-{8D8F11FA-C78D-115A-0D0C-5DF14B6E4C9D}" dt="2020-05-19T13:24:24.709" v="5" actId="20577"/>
      <pc:docMkLst>
        <pc:docMk/>
      </pc:docMkLst>
      <pc:sldChg chg="modSp">
        <pc:chgData name="Helen Sanders (Barry - Court Road Surgery)" userId="S::helen.sanders2@wales.nhs.uk::13dbd6dc-8c39-4084-b46c-7c3b70dbe9e4" providerId="AD" clId="Web-{8D8F11FA-C78D-115A-0D0C-5DF14B6E4C9D}" dt="2020-05-19T13:24:24.709" v="4" actId="20577"/>
        <pc:sldMkLst>
          <pc:docMk/>
          <pc:sldMk cId="3141817300" sldId="259"/>
        </pc:sldMkLst>
        <pc:spChg chg="mod">
          <ac:chgData name="Helen Sanders (Barry - Court Road Surgery)" userId="S::helen.sanders2@wales.nhs.uk::13dbd6dc-8c39-4084-b46c-7c3b70dbe9e4" providerId="AD" clId="Web-{8D8F11FA-C78D-115A-0D0C-5DF14B6E4C9D}" dt="2020-05-19T13:24:24.709" v="4" actId="20577"/>
          <ac:spMkLst>
            <pc:docMk/>
            <pc:sldMk cId="3141817300" sldId="259"/>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C0ACA34-192D-42A9-B6E1-4927ED1C6738}" type="datetimeFigureOut">
              <a:rPr lang="en-GB" smtClean="0"/>
              <a:t>20/05/2020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75AE21-9BB9-4F0B-9262-0A3677EC2269}" type="slidenum">
              <a:rPr lang="en-GB" smtClean="0"/>
              <a:t>‹#›</a:t>
            </a:fld>
            <a:endParaRPr lang="en-GB"/>
          </a:p>
        </p:txBody>
      </p:sp>
    </p:spTree>
    <p:extLst>
      <p:ext uri="{BB962C8B-B14F-4D97-AF65-F5344CB8AC3E}">
        <p14:creationId xmlns:p14="http://schemas.microsoft.com/office/powerpoint/2010/main" val="747460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0ACA34-192D-42A9-B6E1-4927ED1C6738}" type="datetimeFigureOut">
              <a:rPr lang="en-GB" smtClean="0"/>
              <a:t>20/05/2020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75AE21-9BB9-4F0B-9262-0A3677EC2269}" type="slidenum">
              <a:rPr lang="en-GB" smtClean="0"/>
              <a:t>‹#›</a:t>
            </a:fld>
            <a:endParaRPr lang="en-GB"/>
          </a:p>
        </p:txBody>
      </p:sp>
    </p:spTree>
    <p:extLst>
      <p:ext uri="{BB962C8B-B14F-4D97-AF65-F5344CB8AC3E}">
        <p14:creationId xmlns:p14="http://schemas.microsoft.com/office/powerpoint/2010/main" val="3606573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0ACA34-192D-42A9-B6E1-4927ED1C6738}" type="datetimeFigureOut">
              <a:rPr lang="en-GB" smtClean="0"/>
              <a:t>20/05/2020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75AE21-9BB9-4F0B-9262-0A3677EC2269}"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30444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0ACA34-192D-42A9-B6E1-4927ED1C6738}" type="datetimeFigureOut">
              <a:rPr lang="en-GB" smtClean="0"/>
              <a:t>20/05/2020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75AE21-9BB9-4F0B-9262-0A3677EC2269}" type="slidenum">
              <a:rPr lang="en-GB" smtClean="0"/>
              <a:t>‹#›</a:t>
            </a:fld>
            <a:endParaRPr lang="en-GB"/>
          </a:p>
        </p:txBody>
      </p:sp>
    </p:spTree>
    <p:extLst>
      <p:ext uri="{BB962C8B-B14F-4D97-AF65-F5344CB8AC3E}">
        <p14:creationId xmlns:p14="http://schemas.microsoft.com/office/powerpoint/2010/main" val="3052531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0ACA34-192D-42A9-B6E1-4927ED1C6738}" type="datetimeFigureOut">
              <a:rPr lang="en-GB" smtClean="0"/>
              <a:t>20/05/2020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75AE21-9BB9-4F0B-9262-0A3677EC2269}"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948567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0ACA34-192D-42A9-B6E1-4927ED1C6738}" type="datetimeFigureOut">
              <a:rPr lang="en-GB" smtClean="0"/>
              <a:t>20/05/2020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75AE21-9BB9-4F0B-9262-0A3677EC2269}" type="slidenum">
              <a:rPr lang="en-GB" smtClean="0"/>
              <a:t>‹#›</a:t>
            </a:fld>
            <a:endParaRPr lang="en-GB"/>
          </a:p>
        </p:txBody>
      </p:sp>
    </p:spTree>
    <p:extLst>
      <p:ext uri="{BB962C8B-B14F-4D97-AF65-F5344CB8AC3E}">
        <p14:creationId xmlns:p14="http://schemas.microsoft.com/office/powerpoint/2010/main" val="2917050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0ACA34-192D-42A9-B6E1-4927ED1C6738}" type="datetimeFigureOut">
              <a:rPr lang="en-GB" smtClean="0"/>
              <a:t>20/05/2020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75AE21-9BB9-4F0B-9262-0A3677EC2269}" type="slidenum">
              <a:rPr lang="en-GB" smtClean="0"/>
              <a:t>‹#›</a:t>
            </a:fld>
            <a:endParaRPr lang="en-GB"/>
          </a:p>
        </p:txBody>
      </p:sp>
    </p:spTree>
    <p:extLst>
      <p:ext uri="{BB962C8B-B14F-4D97-AF65-F5344CB8AC3E}">
        <p14:creationId xmlns:p14="http://schemas.microsoft.com/office/powerpoint/2010/main" val="28061531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0ACA34-192D-42A9-B6E1-4927ED1C6738}" type="datetimeFigureOut">
              <a:rPr lang="en-GB" smtClean="0"/>
              <a:t>20/05/2020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75AE21-9BB9-4F0B-9262-0A3677EC2269}" type="slidenum">
              <a:rPr lang="en-GB" smtClean="0"/>
              <a:t>‹#›</a:t>
            </a:fld>
            <a:endParaRPr lang="en-GB"/>
          </a:p>
        </p:txBody>
      </p:sp>
    </p:spTree>
    <p:extLst>
      <p:ext uri="{BB962C8B-B14F-4D97-AF65-F5344CB8AC3E}">
        <p14:creationId xmlns:p14="http://schemas.microsoft.com/office/powerpoint/2010/main" val="2804937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0ACA34-192D-42A9-B6E1-4927ED1C6738}" type="datetimeFigureOut">
              <a:rPr lang="en-GB" smtClean="0"/>
              <a:t>20/05/2020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75AE21-9BB9-4F0B-9262-0A3677EC2269}" type="slidenum">
              <a:rPr lang="en-GB" smtClean="0"/>
              <a:t>‹#›</a:t>
            </a:fld>
            <a:endParaRPr lang="en-GB"/>
          </a:p>
        </p:txBody>
      </p:sp>
    </p:spTree>
    <p:extLst>
      <p:ext uri="{BB962C8B-B14F-4D97-AF65-F5344CB8AC3E}">
        <p14:creationId xmlns:p14="http://schemas.microsoft.com/office/powerpoint/2010/main" val="1129086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0ACA34-192D-42A9-B6E1-4927ED1C6738}" type="datetimeFigureOut">
              <a:rPr lang="en-GB" smtClean="0"/>
              <a:t>20/05/2020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75AE21-9BB9-4F0B-9262-0A3677EC2269}" type="slidenum">
              <a:rPr lang="en-GB" smtClean="0"/>
              <a:t>‹#›</a:t>
            </a:fld>
            <a:endParaRPr lang="en-GB"/>
          </a:p>
        </p:txBody>
      </p:sp>
    </p:spTree>
    <p:extLst>
      <p:ext uri="{BB962C8B-B14F-4D97-AF65-F5344CB8AC3E}">
        <p14:creationId xmlns:p14="http://schemas.microsoft.com/office/powerpoint/2010/main" val="2788588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C0ACA34-192D-42A9-B6E1-4927ED1C6738}" type="datetimeFigureOut">
              <a:rPr lang="en-GB" smtClean="0"/>
              <a:t>20/05/2020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75AE21-9BB9-4F0B-9262-0A3677EC2269}" type="slidenum">
              <a:rPr lang="en-GB" smtClean="0"/>
              <a:t>‹#›</a:t>
            </a:fld>
            <a:endParaRPr lang="en-GB"/>
          </a:p>
        </p:txBody>
      </p:sp>
    </p:spTree>
    <p:extLst>
      <p:ext uri="{BB962C8B-B14F-4D97-AF65-F5344CB8AC3E}">
        <p14:creationId xmlns:p14="http://schemas.microsoft.com/office/powerpoint/2010/main" val="3617410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C0ACA34-192D-42A9-B6E1-4927ED1C6738}" type="datetimeFigureOut">
              <a:rPr lang="en-GB" smtClean="0"/>
              <a:t>20/05/2020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975AE21-9BB9-4F0B-9262-0A3677EC2269}" type="slidenum">
              <a:rPr lang="en-GB" smtClean="0"/>
              <a:t>‹#›</a:t>
            </a:fld>
            <a:endParaRPr lang="en-GB"/>
          </a:p>
        </p:txBody>
      </p:sp>
    </p:spTree>
    <p:extLst>
      <p:ext uri="{BB962C8B-B14F-4D97-AF65-F5344CB8AC3E}">
        <p14:creationId xmlns:p14="http://schemas.microsoft.com/office/powerpoint/2010/main" val="2823370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C0ACA34-192D-42A9-B6E1-4927ED1C6738}" type="datetimeFigureOut">
              <a:rPr lang="en-GB" smtClean="0"/>
              <a:t>20/05/2020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975AE21-9BB9-4F0B-9262-0A3677EC2269}" type="slidenum">
              <a:rPr lang="en-GB" smtClean="0"/>
              <a:t>‹#›</a:t>
            </a:fld>
            <a:endParaRPr lang="en-GB"/>
          </a:p>
        </p:txBody>
      </p:sp>
    </p:spTree>
    <p:extLst>
      <p:ext uri="{BB962C8B-B14F-4D97-AF65-F5344CB8AC3E}">
        <p14:creationId xmlns:p14="http://schemas.microsoft.com/office/powerpoint/2010/main" val="4067054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0ACA34-192D-42A9-B6E1-4927ED1C6738}" type="datetimeFigureOut">
              <a:rPr lang="en-GB" smtClean="0"/>
              <a:t>20/05/2020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975AE21-9BB9-4F0B-9262-0A3677EC2269}" type="slidenum">
              <a:rPr lang="en-GB" smtClean="0"/>
              <a:t>‹#›</a:t>
            </a:fld>
            <a:endParaRPr lang="en-GB"/>
          </a:p>
        </p:txBody>
      </p:sp>
    </p:spTree>
    <p:extLst>
      <p:ext uri="{BB962C8B-B14F-4D97-AF65-F5344CB8AC3E}">
        <p14:creationId xmlns:p14="http://schemas.microsoft.com/office/powerpoint/2010/main" val="1670673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C0ACA34-192D-42A9-B6E1-4927ED1C6738}" type="datetimeFigureOut">
              <a:rPr lang="en-GB" smtClean="0"/>
              <a:t>20/05/2020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75AE21-9BB9-4F0B-9262-0A3677EC2269}" type="slidenum">
              <a:rPr lang="en-GB" smtClean="0"/>
              <a:t>‹#›</a:t>
            </a:fld>
            <a:endParaRPr lang="en-GB"/>
          </a:p>
        </p:txBody>
      </p:sp>
    </p:spTree>
    <p:extLst>
      <p:ext uri="{BB962C8B-B14F-4D97-AF65-F5344CB8AC3E}">
        <p14:creationId xmlns:p14="http://schemas.microsoft.com/office/powerpoint/2010/main" val="3131185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75AE21-9BB9-4F0B-9262-0A3677EC2269}" type="slidenum">
              <a:rPr lang="en-GB" smtClean="0"/>
              <a:t>‹#›</a:t>
            </a:fld>
            <a:endParaRPr lang="en-GB"/>
          </a:p>
        </p:txBody>
      </p:sp>
      <p:sp>
        <p:nvSpPr>
          <p:cNvPr id="5" name="Date Placeholder 4"/>
          <p:cNvSpPr>
            <a:spLocks noGrp="1"/>
          </p:cNvSpPr>
          <p:nvPr>
            <p:ph type="dt" sz="half" idx="10"/>
          </p:nvPr>
        </p:nvSpPr>
        <p:spPr/>
        <p:txBody>
          <a:bodyPr/>
          <a:lstStyle/>
          <a:p>
            <a:fld id="{9C0ACA34-192D-42A9-B6E1-4927ED1C6738}" type="datetimeFigureOut">
              <a:rPr lang="en-GB" smtClean="0"/>
              <a:t>20/05/2020</a:t>
            </a:fld>
            <a:endParaRPr lang="en-GB"/>
          </a:p>
        </p:txBody>
      </p:sp>
    </p:spTree>
    <p:extLst>
      <p:ext uri="{BB962C8B-B14F-4D97-AF65-F5344CB8AC3E}">
        <p14:creationId xmlns:p14="http://schemas.microsoft.com/office/powerpoint/2010/main" val="1831350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C0ACA34-192D-42A9-B6E1-4927ED1C6738}" type="datetimeFigureOut">
              <a:rPr lang="en-GB" smtClean="0"/>
              <a:t>20/05/2020</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975AE21-9BB9-4F0B-9262-0A3677EC2269}" type="slidenum">
              <a:rPr lang="en-GB" smtClean="0"/>
              <a:t>‹#›</a:t>
            </a:fld>
            <a:endParaRPr lang="en-GB"/>
          </a:p>
        </p:txBody>
      </p:sp>
    </p:spTree>
    <p:extLst>
      <p:ext uri="{BB962C8B-B14F-4D97-AF65-F5344CB8AC3E}">
        <p14:creationId xmlns:p14="http://schemas.microsoft.com/office/powerpoint/2010/main" val="4032287062"/>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 id="2147483771" r:id="rId12"/>
    <p:sldLayoutId id="2147483772" r:id="rId13"/>
    <p:sldLayoutId id="2147483773" r:id="rId14"/>
    <p:sldLayoutId id="2147483774" r:id="rId15"/>
    <p:sldLayoutId id="214748377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jobs.nhs.uk/" TargetMode="External"/><Relationship Id="rId2" Type="http://schemas.openxmlformats.org/officeDocument/2006/relationships/hyperlink" Target="mailto:enquiries.team.w97058@wales.nhs.uk"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58983"/>
            <a:ext cx="3854528" cy="2613890"/>
          </a:xfrm>
        </p:spPr>
        <p:txBody>
          <a:bodyPr>
            <a:normAutofit/>
          </a:bodyPr>
          <a:lstStyle/>
          <a:p>
            <a:r>
              <a:rPr lang="en-GB" sz="3600" dirty="0">
                <a:solidFill>
                  <a:schemeClr val="tx1"/>
                </a:solidFill>
              </a:rPr>
              <a:t>GP RECEPTIONIST VACANCIES</a:t>
            </a:r>
            <a:r>
              <a:rPr lang="en-GB" dirty="0"/>
              <a:t/>
            </a:r>
            <a:br>
              <a:rPr lang="en-GB" dirty="0"/>
            </a:br>
            <a:r>
              <a:rPr lang="en-GB" dirty="0">
                <a:solidFill>
                  <a:schemeClr val="tx1"/>
                </a:solidFill>
              </a:rPr>
              <a:t>POST A: MON – FRI 08:00 – 13:15</a:t>
            </a:r>
            <a:br>
              <a:rPr lang="en-GB" dirty="0">
                <a:solidFill>
                  <a:schemeClr val="tx1"/>
                </a:solidFill>
              </a:rPr>
            </a:br>
            <a:r>
              <a:rPr lang="en-GB" dirty="0">
                <a:solidFill>
                  <a:schemeClr val="tx1"/>
                </a:solidFill>
              </a:rPr>
              <a:t>POST B: MON – FRI 13:15 – 18:30</a:t>
            </a:r>
          </a:p>
        </p:txBody>
      </p:sp>
      <p:sp>
        <p:nvSpPr>
          <p:cNvPr id="3" name="Content Placeholder 2"/>
          <p:cNvSpPr>
            <a:spLocks noGrp="1"/>
          </p:cNvSpPr>
          <p:nvPr>
            <p:ph idx="1"/>
          </p:nvPr>
        </p:nvSpPr>
        <p:spPr>
          <a:xfrm>
            <a:off x="4531863" y="341746"/>
            <a:ext cx="4926174" cy="6289963"/>
          </a:xfrm>
        </p:spPr>
        <p:txBody>
          <a:bodyPr>
            <a:normAutofit fontScale="40000" lnSpcReduction="20000"/>
          </a:bodyPr>
          <a:lstStyle/>
          <a:p>
            <a:pPr marL="0" indent="0" algn="ctr">
              <a:buNone/>
            </a:pPr>
            <a:endParaRPr lang="en-GB" sz="2600" dirty="0">
              <a:solidFill>
                <a:srgbClr val="165D9F"/>
              </a:solidFill>
              <a:latin typeface="+mj-lt"/>
            </a:endParaRPr>
          </a:p>
          <a:p>
            <a:pPr marL="0" indent="0" algn="ctr">
              <a:buNone/>
            </a:pPr>
            <a:r>
              <a:rPr lang="en-GB" sz="3400" dirty="0">
                <a:solidFill>
                  <a:srgbClr val="165D9F"/>
                </a:solidFill>
                <a:latin typeface="+mj-lt"/>
              </a:rPr>
              <a:t>Our GP receptionists carry out an essential role in our team and do much more than booking appointments and greeting patients at the front desk.  </a:t>
            </a:r>
          </a:p>
          <a:p>
            <a:pPr marL="0" indent="0" algn="ctr">
              <a:buNone/>
            </a:pPr>
            <a:r>
              <a:rPr lang="en-GB" sz="3400" dirty="0">
                <a:solidFill>
                  <a:srgbClr val="165D9F"/>
                </a:solidFill>
                <a:latin typeface="+mj-lt"/>
              </a:rPr>
              <a:t>The receptionist is the first point of contact for patients and they are responsible for supporting the whole clinical team to ensure services run smoothly and safely as well as guiding patients to access appropriate services.</a:t>
            </a:r>
            <a:r>
              <a:rPr lang="en-GB" sz="3400" dirty="0">
                <a:latin typeface="+mj-lt"/>
              </a:rPr>
              <a:t/>
            </a:r>
            <a:br>
              <a:rPr lang="en-GB" sz="3400" dirty="0">
                <a:latin typeface="+mj-lt"/>
              </a:rPr>
            </a:br>
            <a:endParaRPr lang="en-GB" sz="3400" dirty="0">
              <a:latin typeface="+mj-lt"/>
            </a:endParaRPr>
          </a:p>
          <a:p>
            <a:pPr marL="0" indent="0" algn="ctr">
              <a:buNone/>
            </a:pPr>
            <a:r>
              <a:rPr lang="en-GB" sz="3400" dirty="0">
                <a:solidFill>
                  <a:srgbClr val="165D9F"/>
                </a:solidFill>
                <a:latin typeface="+mj-lt"/>
              </a:rPr>
              <a:t>The role involves extensive use of telephone and IT.</a:t>
            </a:r>
            <a:r>
              <a:rPr lang="en-GB" sz="3400" dirty="0">
                <a:latin typeface="+mj-lt"/>
              </a:rPr>
              <a:t/>
            </a:r>
            <a:br>
              <a:rPr lang="en-GB" sz="3400" dirty="0">
                <a:latin typeface="+mj-lt"/>
              </a:rPr>
            </a:br>
            <a:r>
              <a:rPr lang="en-GB" sz="3400" dirty="0">
                <a:latin typeface="+mj-lt"/>
              </a:rPr>
              <a:t/>
            </a:r>
            <a:br>
              <a:rPr lang="en-GB" sz="3400" dirty="0">
                <a:latin typeface="+mj-lt"/>
              </a:rPr>
            </a:br>
            <a:r>
              <a:rPr lang="en-GB" sz="3400" dirty="0">
                <a:solidFill>
                  <a:srgbClr val="165D9F"/>
                </a:solidFill>
                <a:latin typeface="+mj-lt"/>
              </a:rPr>
              <a:t>Applicants should be patient focused, motivated, possess excellent face2face, verbal and written communication skills.</a:t>
            </a:r>
            <a:r>
              <a:rPr lang="en-GB" sz="3400" dirty="0">
                <a:latin typeface="+mj-lt"/>
              </a:rPr>
              <a:t/>
            </a:r>
            <a:br>
              <a:rPr lang="en-GB" sz="3400" dirty="0">
                <a:latin typeface="+mj-lt"/>
              </a:rPr>
            </a:br>
            <a:r>
              <a:rPr lang="en-GB" sz="3400" dirty="0">
                <a:latin typeface="+mj-lt"/>
              </a:rPr>
              <a:t/>
            </a:r>
            <a:br>
              <a:rPr lang="en-GB" sz="3400" dirty="0">
                <a:latin typeface="+mj-lt"/>
              </a:rPr>
            </a:br>
            <a:r>
              <a:rPr lang="en-GB" sz="3400" dirty="0">
                <a:solidFill>
                  <a:srgbClr val="165D9F"/>
                </a:solidFill>
                <a:latin typeface="+mj-lt"/>
              </a:rPr>
              <a:t>We are looking for enthusiastic and reliable applicants who are capable of working under pressure, completing work to a high standard and have an adaptable and flexible approach to work</a:t>
            </a:r>
          </a:p>
          <a:p>
            <a:pPr marL="0" indent="0" algn="ctr">
              <a:buNone/>
            </a:pPr>
            <a:r>
              <a:rPr lang="en-GB" sz="3400" dirty="0">
                <a:solidFill>
                  <a:srgbClr val="165D9F"/>
                </a:solidFill>
                <a:latin typeface="+mj-lt"/>
              </a:rPr>
              <a:t>Informal enquiries welcome from the Practice Manager, Joanne Bell, via email to </a:t>
            </a:r>
          </a:p>
          <a:p>
            <a:pPr marL="0" indent="0" algn="ctr">
              <a:buNone/>
            </a:pPr>
            <a:r>
              <a:rPr lang="en-GB" sz="3400" dirty="0">
                <a:solidFill>
                  <a:srgbClr val="165D9F"/>
                </a:solidFill>
                <a:latin typeface="+mj-lt"/>
              </a:rPr>
              <a:t> </a:t>
            </a:r>
            <a:r>
              <a:rPr lang="en-GB" sz="3400" dirty="0">
                <a:solidFill>
                  <a:schemeClr val="tx1"/>
                </a:solidFill>
                <a:latin typeface="+mj-lt"/>
                <a:hlinkClick r:id="rId2"/>
              </a:rPr>
              <a:t>enquiries.team.w97058@wales.nhs.uk</a:t>
            </a:r>
            <a:r>
              <a:rPr lang="en-GB" sz="3400" dirty="0">
                <a:solidFill>
                  <a:srgbClr val="165D9F"/>
                </a:solidFill>
                <a:latin typeface="+mj-lt"/>
              </a:rPr>
              <a:t> or telephone: 01446 733181</a:t>
            </a:r>
          </a:p>
          <a:p>
            <a:pPr marL="0" indent="0" algn="ctr">
              <a:buNone/>
            </a:pPr>
            <a:r>
              <a:rPr lang="en-GB" sz="3400" dirty="0">
                <a:solidFill>
                  <a:srgbClr val="165D9F"/>
                </a:solidFill>
                <a:latin typeface="+mj-lt"/>
              </a:rPr>
              <a:t>Applications accepted via</a:t>
            </a:r>
          </a:p>
          <a:p>
            <a:pPr marL="0" indent="0" algn="ctr">
              <a:buNone/>
            </a:pPr>
            <a:r>
              <a:rPr lang="en-GB" sz="3400" dirty="0">
                <a:solidFill>
                  <a:srgbClr val="165D9F"/>
                </a:solidFill>
                <a:latin typeface="+mj-lt"/>
              </a:rPr>
              <a:t>Post reference: </a:t>
            </a:r>
            <a:r>
              <a:rPr lang="en-GB" sz="3000" b="1" dirty="0" smtClean="0">
                <a:latin typeface="+mj-lt"/>
              </a:rPr>
              <a:t>001-W97058-018-0520</a:t>
            </a:r>
            <a:endParaRPr lang="en-GB" sz="3000" dirty="0">
              <a:solidFill>
                <a:srgbClr val="165D9F"/>
              </a:solidFill>
              <a:latin typeface="+mj-lt"/>
            </a:endParaRPr>
          </a:p>
          <a:p>
            <a:pPr marL="0" indent="0" algn="ctr">
              <a:buNone/>
            </a:pPr>
            <a:r>
              <a:rPr lang="en-GB" sz="3400" dirty="0" smtClean="0">
                <a:solidFill>
                  <a:schemeClr val="tx1"/>
                </a:solidFill>
                <a:latin typeface="+mj-lt"/>
                <a:hlinkClick r:id="rId3"/>
              </a:rPr>
              <a:t>www.jobs.nhs.uk</a:t>
            </a:r>
            <a:endParaRPr lang="en-GB" sz="3400" dirty="0">
              <a:solidFill>
                <a:schemeClr val="tx1"/>
              </a:solidFill>
              <a:latin typeface="+mj-lt"/>
            </a:endParaRPr>
          </a:p>
          <a:p>
            <a:pPr marL="0" indent="0" algn="ctr">
              <a:buNone/>
            </a:pPr>
            <a:r>
              <a:rPr lang="en-GB" sz="3400" dirty="0">
                <a:latin typeface="+mj-lt"/>
              </a:rPr>
              <a:t/>
            </a:r>
            <a:br>
              <a:rPr lang="en-GB" sz="3400" dirty="0">
                <a:latin typeface="+mj-lt"/>
              </a:rPr>
            </a:br>
            <a:r>
              <a:rPr lang="en-GB" sz="3400" dirty="0">
                <a:latin typeface="+mj-lt"/>
              </a:rPr>
              <a:t/>
            </a:r>
            <a:br>
              <a:rPr lang="en-GB" sz="3400" dirty="0">
                <a:latin typeface="+mj-lt"/>
              </a:rPr>
            </a:br>
            <a:r>
              <a:rPr lang="en-GB" dirty="0"/>
              <a:t/>
            </a:r>
            <a:br>
              <a:rPr lang="en-GB" dirty="0"/>
            </a:br>
            <a:r>
              <a:rPr lang="en-GB" dirty="0"/>
              <a:t/>
            </a:r>
            <a:br>
              <a:rPr lang="en-GB" dirty="0"/>
            </a:br>
            <a:endParaRPr lang="en-GB" dirty="0"/>
          </a:p>
        </p:txBody>
      </p:sp>
      <p:sp>
        <p:nvSpPr>
          <p:cNvPr id="4" name="Text Placeholder 3"/>
          <p:cNvSpPr>
            <a:spLocks noGrp="1"/>
          </p:cNvSpPr>
          <p:nvPr>
            <p:ph type="body" sz="half" idx="2"/>
          </p:nvPr>
        </p:nvSpPr>
        <p:spPr>
          <a:xfrm>
            <a:off x="677334" y="3371273"/>
            <a:ext cx="3377430" cy="2743200"/>
          </a:xfrm>
        </p:spPr>
        <p:txBody>
          <a:bodyPr vert="horz" lIns="91440" tIns="45720" rIns="91440" bIns="45720" rtlCol="0" anchor="t">
            <a:normAutofit/>
          </a:bodyPr>
          <a:lstStyle/>
          <a:p>
            <a:endParaRPr lang="en-GB" dirty="0">
              <a:solidFill>
                <a:srgbClr val="165D9F"/>
              </a:solidFill>
              <a:latin typeface="Source Sans Pro"/>
            </a:endParaRPr>
          </a:p>
          <a:p>
            <a:r>
              <a:rPr lang="en-GB" dirty="0">
                <a:solidFill>
                  <a:srgbClr val="165D9F"/>
                </a:solidFill>
                <a:latin typeface="Source Sans Pro"/>
              </a:rPr>
              <a:t>Closing date for applications is 12 noon on Thursday </a:t>
            </a:r>
            <a:r>
              <a:rPr lang="en-GB" b="1" dirty="0">
                <a:solidFill>
                  <a:srgbClr val="165D9F"/>
                </a:solidFill>
                <a:latin typeface="Source Sans Pro"/>
              </a:rPr>
              <a:t>28.05.2020</a:t>
            </a:r>
          </a:p>
          <a:p>
            <a:r>
              <a:rPr lang="en-GB" dirty="0">
                <a:solidFill>
                  <a:srgbClr val="165D9F"/>
                </a:solidFill>
                <a:latin typeface="Source Sans Pro"/>
              </a:rPr>
              <a:t>Due to COVID19 initial interviews will be conducted via Zoom on Tuesday </a:t>
            </a:r>
            <a:r>
              <a:rPr lang="en-GB" b="1" dirty="0">
                <a:solidFill>
                  <a:srgbClr val="165D9F"/>
                </a:solidFill>
                <a:latin typeface="Source Sans Pro"/>
              </a:rPr>
              <a:t>02.06.2020</a:t>
            </a:r>
          </a:p>
          <a:p>
            <a:r>
              <a:rPr lang="en-GB" dirty="0">
                <a:solidFill>
                  <a:srgbClr val="165D9F"/>
                </a:solidFill>
                <a:latin typeface="Source Sans Pro"/>
              </a:rPr>
              <a:t>Second interview candidates will then be invited to F2F interview w/c 8th June 2020 observing social distancing measures</a:t>
            </a:r>
            <a:endParaRPr lang="en-GB" dirty="0"/>
          </a:p>
          <a:p>
            <a:endParaRPr lang="en-GB" dirty="0"/>
          </a:p>
        </p:txBody>
      </p:sp>
    </p:spTree>
    <p:extLst>
      <p:ext uri="{BB962C8B-B14F-4D97-AF65-F5344CB8AC3E}">
        <p14:creationId xmlns:p14="http://schemas.microsoft.com/office/powerpoint/2010/main" val="314181730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1227F09051B4E4EB9C5A75574E8AA78" ma:contentTypeVersion="10" ma:contentTypeDescription="Create a new document." ma:contentTypeScope="" ma:versionID="84ec4fdacf1a2a66d4a2aa2032e48fd9">
  <xsd:schema xmlns:xsd="http://www.w3.org/2001/XMLSchema" xmlns:xs="http://www.w3.org/2001/XMLSchema" xmlns:p="http://schemas.microsoft.com/office/2006/metadata/properties" xmlns:ns3="a1114bdc-5f06-420e-abc5-b8f5df3871fd" xmlns:ns4="ad159743-2a0f-49e2-a487-e69af1f96e3e" targetNamespace="http://schemas.microsoft.com/office/2006/metadata/properties" ma:root="true" ma:fieldsID="9fe26c049b11cd018694d8081ba98866" ns3:_="" ns4:_="">
    <xsd:import namespace="a1114bdc-5f06-420e-abc5-b8f5df3871fd"/>
    <xsd:import namespace="ad159743-2a0f-49e2-a487-e69af1f96e3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114bdc-5f06-420e-abc5-b8f5df3871f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d159743-2a0f-49e2-a487-e69af1f96e3e"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FB2DEF1-1382-48C4-A92E-BD4F08D3D2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114bdc-5f06-420e-abc5-b8f5df3871fd"/>
    <ds:schemaRef ds:uri="ad159743-2a0f-49e2-a487-e69af1f96e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DAC3CA0-9E90-4D21-AC6C-FB740634F275}">
  <ds:schemaRefs>
    <ds:schemaRef ds:uri="http://purl.org/dc/dcmitype/"/>
    <ds:schemaRef ds:uri="http://schemas.microsoft.com/office/infopath/2007/PartnerControls"/>
    <ds:schemaRef ds:uri="http://schemas.microsoft.com/office/2006/documentManagement/types"/>
    <ds:schemaRef ds:uri="http://schemas.microsoft.com/office/2006/metadata/properties"/>
    <ds:schemaRef ds:uri="a1114bdc-5f06-420e-abc5-b8f5df3871fd"/>
    <ds:schemaRef ds:uri="http://purl.org/dc/terms/"/>
    <ds:schemaRef ds:uri="http://schemas.openxmlformats.org/package/2006/metadata/core-properties"/>
    <ds:schemaRef ds:uri="ad159743-2a0f-49e2-a487-e69af1f96e3e"/>
    <ds:schemaRef ds:uri="http://www.w3.org/XML/1998/namespace"/>
    <ds:schemaRef ds:uri="http://purl.org/dc/elements/1.1/"/>
  </ds:schemaRefs>
</ds:datastoreItem>
</file>

<file path=customXml/itemProps3.xml><?xml version="1.0" encoding="utf-8"?>
<ds:datastoreItem xmlns:ds="http://schemas.openxmlformats.org/officeDocument/2006/customXml" ds:itemID="{ACAAF20F-1D6D-4005-988A-6C00CF7A60F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TM02900688[[fn=Facet]]</Template>
  <TotalTime>27</TotalTime>
  <Words>226</Words>
  <Application>Microsoft Office PowerPoint</Application>
  <PresentationFormat>Widescreen</PresentationFormat>
  <Paragraphs>15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Source Sans Pro</vt:lpstr>
      <vt:lpstr>Trebuchet MS</vt:lpstr>
      <vt:lpstr>Wingdings 3</vt:lpstr>
      <vt:lpstr>Facet</vt:lpstr>
      <vt:lpstr>GP RECEPTIONIST VACANCIES POST A: MON – FRI 08:00 – 13:15 POST B: MON – FRI 13:15 – 18:30</vt:lpstr>
    </vt:vector>
  </TitlesOfParts>
  <Company>NHS Wales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Joanne Bell (Barry - Court Road Surgery)</dc:creator>
  <cp:lastModifiedBy>Amy Davies (Barry - Court Road Surgery)</cp:lastModifiedBy>
  <cp:revision>8</cp:revision>
  <dcterms:created xsi:type="dcterms:W3CDTF">2020-05-19T12:05:39Z</dcterms:created>
  <dcterms:modified xsi:type="dcterms:W3CDTF">2020-05-20T14:31:53Z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0x01010031227F09051B4E4EB9C5A75574E8AA78</vt:lpwstr>
  </property>
</Properties>
</file>